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C680E-AE98-4A71-A4D9-C63E122840ED}" type="datetimeFigureOut">
              <a:rPr lang="en-CA" smtClean="0"/>
              <a:t>03/12/2014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FA5D6-830F-425E-9E91-5C1A69AD61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8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FN’s are primarily in the forest</a:t>
            </a:r>
            <a:r>
              <a:rPr lang="en-CA" baseline="0" dirty="0" smtClean="0"/>
              <a:t> (the </a:t>
            </a:r>
            <a:r>
              <a:rPr lang="en-CA" dirty="0" smtClean="0"/>
              <a:t>boreal)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397D6-D46F-4BA6-8F50-70623ECD993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08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397D6-D46F-4BA6-8F50-70623ECD993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360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397D6-D46F-4BA6-8F50-70623ECD993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96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70F387F-8718-4414-BFD8-B8ABB169D76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3995136-BBD0-4CFD-8C49-0268819693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543800" cy="1524000"/>
          </a:xfrm>
        </p:spPr>
        <p:txBody>
          <a:bodyPr/>
          <a:lstStyle/>
          <a:p>
            <a:pPr algn="ctr"/>
            <a:r>
              <a:rPr lang="en-US" sz="3600" dirty="0" smtClean="0"/>
              <a:t>Provincial Policies, Aboriginal Rights &amp; Forest Management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6858000" cy="144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400" dirty="0" smtClean="0"/>
              <a:t>Dr. M.A. (Peggy) Smith</a:t>
            </a:r>
          </a:p>
          <a:p>
            <a:pPr algn="ctr"/>
            <a:r>
              <a:rPr lang="en-US" dirty="0" smtClean="0"/>
              <a:t>Presented to National Aboriginal Forestry Association Meeting</a:t>
            </a:r>
          </a:p>
          <a:p>
            <a:pPr algn="ctr"/>
            <a:r>
              <a:rPr lang="en-US" dirty="0" smtClean="0"/>
              <a:t>Forest Stewardship &amp; FPIC: Our Doorway to Prosperity</a:t>
            </a:r>
          </a:p>
          <a:p>
            <a:pPr algn="ctr"/>
            <a:r>
              <a:rPr lang="en-US" dirty="0" smtClean="0"/>
              <a:t>December 2-5, 2014, Saskatoon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 &amp; Common Themes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about access to resources—opening new areas of mineral, forest &amp; energy potential, esp. North</a:t>
            </a:r>
          </a:p>
          <a:p>
            <a:r>
              <a:rPr lang="en-US" dirty="0" smtClean="0"/>
              <a:t>Tenure—an increasing # to First Nations, but no guarantee of economic improvement; limited </a:t>
            </a:r>
            <a:r>
              <a:rPr lang="en-US" dirty="0"/>
              <a:t>economic participation, but failure to understand &amp;/or adequately address Aboriginal values &amp; rights—lack of negotiations for shared </a:t>
            </a:r>
            <a:r>
              <a:rPr lang="en-US" dirty="0" smtClean="0"/>
              <a:t>understanding</a:t>
            </a:r>
          </a:p>
          <a:p>
            <a:r>
              <a:rPr lang="en-US" dirty="0" smtClean="0"/>
              <a:t>Provincial policies have not kept up with SCC decisions– failure to implement &amp; limited interpretation of SCC  decisions, especially duty to consult—unilateral, operational, but not strategic</a:t>
            </a:r>
          </a:p>
          <a:p>
            <a:r>
              <a:rPr lang="en-US" dirty="0" smtClean="0"/>
              <a:t>Strategic—programs &amp; policies, revenue sharing, licensing, allowable cut</a:t>
            </a:r>
          </a:p>
          <a:p>
            <a:r>
              <a:rPr lang="en-US" dirty="0" smtClean="0"/>
              <a:t>Limited funding available for consultation; controlled by provinces; ghettoizing consultation by setting up separate consultation offices?</a:t>
            </a:r>
          </a:p>
          <a:p>
            <a:r>
              <a:rPr lang="en-US" dirty="0" smtClean="0"/>
              <a:t>Limited # of negotiated framework agreements</a:t>
            </a:r>
          </a:p>
          <a:p>
            <a:r>
              <a:rPr lang="en-US" dirty="0" smtClean="0"/>
              <a:t>Free, prior &amp; informed consent not on provincial agendas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/>
          <a:lstStyle/>
          <a:p>
            <a:pPr algn="ctr"/>
            <a:r>
              <a:rPr lang="en-US" sz="3600" dirty="0" smtClean="0"/>
              <a:t>International &amp; National Perspectives on Aboriginal Rights &amp; Forest Management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6858000" cy="144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400" dirty="0" smtClean="0"/>
              <a:t>Brad Young</a:t>
            </a:r>
          </a:p>
          <a:p>
            <a:pPr algn="ctr"/>
            <a:r>
              <a:rPr lang="en-US" dirty="0" smtClean="0"/>
              <a:t>Presented to National Aboriginal Forestry Association Meeting</a:t>
            </a:r>
          </a:p>
          <a:p>
            <a:pPr algn="ctr"/>
            <a:r>
              <a:rPr lang="en-US" dirty="0" smtClean="0"/>
              <a:t>Forest Stewardship &amp; FPIC: Our Doorway to Prosperity</a:t>
            </a:r>
          </a:p>
          <a:p>
            <a:pPr algn="ctr"/>
            <a:r>
              <a:rPr lang="en-US" dirty="0" smtClean="0"/>
              <a:t>December 2-5, 2014, Saskatoon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Tenure growing across Canada</a:t>
            </a:r>
            <a:endParaRPr lang="en-US" sz="3600" dirty="0"/>
          </a:p>
        </p:txBody>
      </p:sp>
      <p:pic>
        <p:nvPicPr>
          <p:cNvPr id="4" name="Picture 1" descr="C:\Users\GeoffS\Documents\Business and Finance\NAFA\FPIC Dec Meeting\FSC Presentation and Brochure [gs]\boreal_treat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8" y="381000"/>
            <a:ext cx="625673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533400"/>
            <a:ext cx="6172200" cy="3505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Before 1983 - &lt;100,000m3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2003 - 8,053,570 m3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2006 - 11,655,474 m3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2014 - 27,269,285 m3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4267200"/>
            <a:ext cx="1600200" cy="16764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657600" y="3962400"/>
            <a:ext cx="2057400" cy="19812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38200" y="5638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791200" y="2819400"/>
            <a:ext cx="3048000" cy="31242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6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Tenure growing across Canada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946785"/>
          <a:ext cx="7543801" cy="339661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2590800"/>
                <a:gridCol w="1828800"/>
                <a:gridCol w="1447800"/>
                <a:gridCol w="167640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British Columbia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3,716,232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6,006,805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16,882,323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975,941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1,145,963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Not available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Saskatchewan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1,143,690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1,971,690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6,239,960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Manitoba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132,605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153,887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362,150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Ontario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1,199,341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1,281,380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2,661,000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Quebec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652,381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858,652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858,652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Nova Scotia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Brunswick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233,380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237,097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265,200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Newfoundland &amp; Labrador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8,053,570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11,655,474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27,269,285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3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eoffS\Documents\Business and Finance\NAFA\FPIC Dec Meeting\FSC Presentation\images\leaves-together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5" y="533400"/>
            <a:ext cx="452230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9497"/>
            <a:ext cx="9633572" cy="7010400"/>
          </a:xfrm>
        </p:spPr>
      </p:pic>
      <p:sp>
        <p:nvSpPr>
          <p:cNvPr id="5" name="Oval 4"/>
          <p:cNvSpPr/>
          <p:nvPr/>
        </p:nvSpPr>
        <p:spPr>
          <a:xfrm>
            <a:off x="457200" y="2025445"/>
            <a:ext cx="990600" cy="247035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18303" y="2546555"/>
            <a:ext cx="914400" cy="233024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2895600"/>
            <a:ext cx="914400" cy="22098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797701">
            <a:off x="4433355" y="3851843"/>
            <a:ext cx="1219200" cy="17254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797701">
            <a:off x="6030081" y="3523597"/>
            <a:ext cx="1219200" cy="1720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797701">
            <a:off x="7495622" y="4552245"/>
            <a:ext cx="638135" cy="7612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3028335"/>
            <a:ext cx="914400" cy="22098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Brunswick </a:t>
            </a:r>
            <a:r>
              <a:rPr lang="en-US" sz="2400" dirty="0" smtClean="0"/>
              <a:t>(Wyatt)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Peace &amp; Friendship treaties, 1700s—military alliances, no ceding of land</a:t>
            </a:r>
          </a:p>
          <a:p>
            <a:r>
              <a:rPr lang="en-US" dirty="0" smtClean="0"/>
              <a:t>First Nations Forest Agreements (FNFAs), 1997-:  renewed every 5 </a:t>
            </a:r>
            <a:r>
              <a:rPr lang="en-US" dirty="0" err="1" smtClean="0"/>
              <a:t>yrs</a:t>
            </a:r>
            <a:r>
              <a:rPr lang="en-US" dirty="0" smtClean="0"/>
              <a:t>, 2006-07</a:t>
            </a:r>
            <a:r>
              <a:rPr lang="en-US" dirty="0"/>
              <a:t>—</a:t>
            </a:r>
            <a:r>
              <a:rPr lang="en-US" dirty="0" smtClean="0"/>
              <a:t>$ 2 ½ mil in royalties among 15 First Nations; from 2,000–47,500 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Paul, 1997—treaty right to harvest timber on Crown land; overturned by NB Court of Appeal; led to FNFAs</a:t>
            </a:r>
          </a:p>
          <a:p>
            <a:r>
              <a:rPr lang="en-US" dirty="0"/>
              <a:t>M</a:t>
            </a:r>
            <a:r>
              <a:rPr lang="en-US" dirty="0" smtClean="0"/>
              <a:t>arshall, 1999—treaty right to fish; </a:t>
            </a:r>
            <a:r>
              <a:rPr lang="en-US" dirty="0" err="1" smtClean="0"/>
              <a:t>licence</a:t>
            </a:r>
            <a:r>
              <a:rPr lang="en-US" dirty="0" smtClean="0"/>
              <a:t> allocations</a:t>
            </a:r>
          </a:p>
          <a:p>
            <a:r>
              <a:rPr lang="en-US" dirty="0" smtClean="0"/>
              <a:t>Sappier/Gray, 2006—treaty right to harvest timber for domestic use; firewood allocations now included in FNFAs</a:t>
            </a:r>
          </a:p>
          <a:p>
            <a:r>
              <a:rPr lang="en-US" dirty="0"/>
              <a:t>Duty to consult </a:t>
            </a:r>
            <a:r>
              <a:rPr lang="en-US" dirty="0" smtClean="0"/>
              <a:t>policy—lacks </a:t>
            </a:r>
            <a:r>
              <a:rPr lang="en-US" dirty="0"/>
              <a:t>detail on processes </a:t>
            </a:r>
            <a:r>
              <a:rPr lang="en-US" dirty="0" smtClean="0"/>
              <a:t>&amp;  </a:t>
            </a:r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1311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Quebec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James Bay &amp; Northern Quebec Agreement, 1975 &amp; </a:t>
            </a:r>
            <a:r>
              <a:rPr lang="en-US" dirty="0" err="1" smtClean="0"/>
              <a:t>Paix</a:t>
            </a:r>
            <a:r>
              <a:rPr lang="en-US" dirty="0" smtClean="0"/>
              <a:t> des Braves, 2002—revenue sharing, joint management</a:t>
            </a:r>
          </a:p>
          <a:p>
            <a:r>
              <a:rPr lang="en-US" dirty="0" smtClean="0"/>
              <a:t>Aboriginal title lands—Comprehensive Claims Policy</a:t>
            </a:r>
          </a:p>
          <a:p>
            <a:r>
              <a:rPr lang="en-US" dirty="0" smtClean="0"/>
              <a:t>Secretariat for Aboriginal Affairs—part of Exec Council</a:t>
            </a:r>
          </a:p>
          <a:p>
            <a:r>
              <a:rPr lang="en-US" dirty="0"/>
              <a:t>Interim Guide for Consulting Aboriginal </a:t>
            </a:r>
            <a:r>
              <a:rPr lang="en-US" dirty="0" smtClean="0"/>
              <a:t>Communities, 2006 &amp; 2008—no joint development</a:t>
            </a:r>
          </a:p>
          <a:p>
            <a:r>
              <a:rPr lang="en-US" dirty="0" smtClean="0"/>
              <a:t>Aboriginal Initiatives Fund II, 2013 for social, economic &amp; community </a:t>
            </a:r>
            <a:r>
              <a:rPr lang="en-US" dirty="0" err="1" smtClean="0"/>
              <a:t>dev</a:t>
            </a:r>
            <a:r>
              <a:rPr lang="en-US" dirty="0" smtClean="0"/>
              <a:t>, </a:t>
            </a:r>
            <a:r>
              <a:rPr lang="en-US" dirty="0" err="1" smtClean="0"/>
              <a:t>incl</a:t>
            </a:r>
            <a:r>
              <a:rPr lang="en-US" dirty="0" smtClean="0"/>
              <a:t> consultation</a:t>
            </a:r>
          </a:p>
          <a:p>
            <a:r>
              <a:rPr lang="en-US" dirty="0" smtClean="0"/>
              <a:t>Sustainable Development Act, 2013—section on Aboriginal consultation; QC resumes forest </a:t>
            </a:r>
            <a:r>
              <a:rPr lang="en-US" dirty="0" err="1" smtClean="0"/>
              <a:t>mgmt</a:t>
            </a:r>
            <a:r>
              <a:rPr lang="en-US" dirty="0" smtClean="0"/>
              <a:t> planning; </a:t>
            </a:r>
            <a:r>
              <a:rPr lang="en-US" dirty="0"/>
              <a:t>consultation through  local </a:t>
            </a:r>
            <a:r>
              <a:rPr lang="en-US" dirty="0" smtClean="0"/>
              <a:t>integrated land &amp; resource </a:t>
            </a:r>
            <a:r>
              <a:rPr lang="en-US" dirty="0"/>
              <a:t>management </a:t>
            </a:r>
            <a:r>
              <a:rPr lang="en-US" dirty="0" smtClean="0"/>
              <a:t>panels</a:t>
            </a:r>
          </a:p>
          <a:p>
            <a:r>
              <a:rPr lang="en-US" dirty="0" smtClean="0"/>
              <a:t>Plan Nord—infrastructure development to access resources, esp. minerals; </a:t>
            </a:r>
            <a:r>
              <a:rPr lang="en-US" dirty="0"/>
              <a:t>$100 million to train </a:t>
            </a:r>
            <a:r>
              <a:rPr lang="en-US" dirty="0" smtClean="0"/>
              <a:t>Aboriginal </a:t>
            </a:r>
            <a:r>
              <a:rPr lang="en-US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3421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Ontario </a:t>
            </a:r>
            <a:r>
              <a:rPr lang="en-US" sz="2400" dirty="0" smtClean="0"/>
              <a:t>(Smith)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Historic treaties—Crown interprets as ceding lands  resources</a:t>
            </a:r>
          </a:p>
          <a:p>
            <a:r>
              <a:rPr lang="en-US" dirty="0" smtClean="0"/>
              <a:t>Crown Forest Sustainability Act, 1994—s. 23, joint forest management</a:t>
            </a:r>
          </a:p>
          <a:p>
            <a:r>
              <a:rPr lang="en-US" dirty="0" smtClean="0"/>
              <a:t>Tenure </a:t>
            </a:r>
            <a:r>
              <a:rPr lang="en-US" dirty="0"/>
              <a:t>reform—Local Forest Management Corps (2), Enhanced Sustainable Forest </a:t>
            </a:r>
            <a:r>
              <a:rPr lang="en-US" dirty="0" err="1"/>
              <a:t>Licences</a:t>
            </a:r>
            <a:r>
              <a:rPr lang="en-US" dirty="0"/>
              <a:t>—”provide local First Nations &amp; communities a greater say in  management of local forests”—more FNs holding </a:t>
            </a:r>
            <a:r>
              <a:rPr lang="en-US" dirty="0" err="1"/>
              <a:t>eSFLs</a:t>
            </a:r>
            <a:endParaRPr lang="en-US" dirty="0"/>
          </a:p>
          <a:p>
            <a:r>
              <a:rPr lang="en-US" dirty="0"/>
              <a:t>Regulations—Forest Management Planning Manual—addresses consultation, representation on planning team, protection of Aboriginal values</a:t>
            </a:r>
          </a:p>
          <a:p>
            <a:r>
              <a:rPr lang="en-US" dirty="0"/>
              <a:t>Term &amp; Condition 34—share of economic benefits</a:t>
            </a:r>
          </a:p>
          <a:p>
            <a:r>
              <a:rPr lang="en-US" dirty="0" err="1" smtClean="0"/>
              <a:t>Mikisew</a:t>
            </a:r>
            <a:r>
              <a:rPr lang="en-US" dirty="0" smtClean="0"/>
              <a:t> 2005 &amp; Grassy </a:t>
            </a:r>
            <a:r>
              <a:rPr lang="en-US" dirty="0"/>
              <a:t>Narrows 2014—duty to consult</a:t>
            </a:r>
          </a:p>
          <a:p>
            <a:r>
              <a:rPr lang="en-US" dirty="0"/>
              <a:t>Mining Act, </a:t>
            </a:r>
            <a:r>
              <a:rPr lang="en-US" dirty="0" smtClean="0"/>
              <a:t>2009—Aboriginal &amp; treaty rights addressed</a:t>
            </a:r>
          </a:p>
          <a:p>
            <a:r>
              <a:rPr lang="en-US" dirty="0" smtClean="0"/>
              <a:t>Far North Act, 2010—community-based land use planning (</a:t>
            </a:r>
            <a:r>
              <a:rPr lang="en-US" dirty="0" err="1" smtClean="0"/>
              <a:t>Whitefeather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Manitoba </a:t>
            </a:r>
            <a:r>
              <a:rPr lang="en-US" sz="2400" dirty="0" smtClean="0"/>
              <a:t>(Anderson)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Historic treaties &amp; Treaty Land Entitlement Framework Agreement (1997)</a:t>
            </a:r>
            <a:r>
              <a:rPr lang="en-US" dirty="0" smtClean="0">
                <a:sym typeface="Wingdings" panose="05000000000000000000" pitchFamily="2" charset="2"/>
              </a:rPr>
              <a:t>1 mil hectares, 15 First Nations</a:t>
            </a:r>
          </a:p>
          <a:p>
            <a:r>
              <a:rPr lang="en-US" dirty="0"/>
              <a:t>Manitoba Forest Act, 1987—no mention of Aboriginal peoples </a:t>
            </a:r>
            <a:endParaRPr lang="en-US" dirty="0" smtClean="0"/>
          </a:p>
          <a:p>
            <a:r>
              <a:rPr lang="en-US" dirty="0" smtClean="0"/>
              <a:t>Manitoba Conservation Guidelines for Implementation of Manitoba’s Provincial Policy for Crown Consultations with Aboriginal Peoples (2009)—specific guidance to individual </a:t>
            </a:r>
            <a:r>
              <a:rPr lang="en-US" dirty="0"/>
              <a:t>ministries; Consultation Participation Fund, a commitment of $5 </a:t>
            </a:r>
            <a:r>
              <a:rPr lang="en-US" dirty="0" smtClean="0"/>
              <a:t>mil over 5 years, </a:t>
            </a:r>
            <a:r>
              <a:rPr lang="en-US" dirty="0"/>
              <a:t>to be managed centrally within </a:t>
            </a:r>
            <a:r>
              <a:rPr lang="en-US" dirty="0" smtClean="0"/>
              <a:t>government</a:t>
            </a:r>
          </a:p>
          <a:p>
            <a:r>
              <a:rPr lang="en-US" dirty="0" smtClean="0"/>
              <a:t>Aboriginal Consultation Unit, Dept. of Aboriginal &amp; Northern Affairs</a:t>
            </a:r>
          </a:p>
          <a:p>
            <a:r>
              <a:rPr lang="en-US" dirty="0" smtClean="0"/>
              <a:t>Work Permits Policy (2011)—require consultation</a:t>
            </a:r>
          </a:p>
        </p:txBody>
      </p:sp>
    </p:spTree>
    <p:extLst>
      <p:ext uri="{BB962C8B-B14F-4D97-AF65-F5344CB8AC3E}">
        <p14:creationId xmlns:p14="http://schemas.microsoft.com/office/powerpoint/2010/main" val="8303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Saskatchewan </a:t>
            </a:r>
            <a:r>
              <a:rPr lang="en-US" sz="2400" dirty="0" smtClean="0"/>
              <a:t>(Gillis)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Historic treaties</a:t>
            </a:r>
          </a:p>
          <a:p>
            <a:r>
              <a:rPr lang="en-US" dirty="0" smtClean="0"/>
              <a:t>Natural Resources Transfer Agreement, 1930—transfer of land ownership from federal to provincial Crown</a:t>
            </a:r>
          </a:p>
          <a:p>
            <a:r>
              <a:rPr lang="en-US" dirty="0" smtClean="0"/>
              <a:t>SK Environmental Code</a:t>
            </a:r>
            <a:r>
              <a:rPr lang="en-US" dirty="0"/>
              <a:t>, 2014 </a:t>
            </a:r>
            <a:r>
              <a:rPr lang="en-US" dirty="0" smtClean="0"/>
              <a:t>(Forest Resources </a:t>
            </a:r>
            <a:r>
              <a:rPr lang="en-US" dirty="0" err="1" smtClean="0"/>
              <a:t>Mgmt</a:t>
            </a:r>
            <a:r>
              <a:rPr lang="en-US" dirty="0" smtClean="0"/>
              <a:t> Act &amp; Environmental </a:t>
            </a:r>
            <a:r>
              <a:rPr lang="en-US" dirty="0" err="1" smtClean="0"/>
              <a:t>Mgmt</a:t>
            </a:r>
            <a:r>
              <a:rPr lang="en-US" dirty="0" smtClean="0"/>
              <a:t> &amp; </a:t>
            </a:r>
            <a:r>
              <a:rPr lang="en-US" dirty="0"/>
              <a:t>Protection Act, </a:t>
            </a:r>
            <a:r>
              <a:rPr lang="en-US" dirty="0" smtClean="0"/>
              <a:t>2010)—</a:t>
            </a:r>
            <a:r>
              <a:rPr lang="en-US" dirty="0"/>
              <a:t>chapter </a:t>
            </a:r>
            <a:r>
              <a:rPr lang="en-US" dirty="0" smtClean="0"/>
              <a:t>on forest </a:t>
            </a:r>
            <a:r>
              <a:rPr lang="en-US" dirty="0" err="1" smtClean="0"/>
              <a:t>mgmt</a:t>
            </a:r>
            <a:r>
              <a:rPr lang="en-US" dirty="0" smtClean="0"/>
              <a:t> planning includes Aboriginal consultation based on respect for Aboriginal &amp; treaty rights; requires strategy </a:t>
            </a:r>
            <a:r>
              <a:rPr lang="en-US" dirty="0"/>
              <a:t>for sharing information with First Nations </a:t>
            </a:r>
            <a:r>
              <a:rPr lang="en-US" dirty="0" smtClean="0"/>
              <a:t>&amp; Métis </a:t>
            </a:r>
            <a:r>
              <a:rPr lang="en-US" dirty="0"/>
              <a:t>communities </a:t>
            </a:r>
            <a:r>
              <a:rPr lang="en-US" dirty="0" smtClean="0"/>
              <a:t>“whose ability </a:t>
            </a:r>
            <a:r>
              <a:rPr lang="en-US" dirty="0"/>
              <a:t>to exercise Treaty or Aboriginal rights </a:t>
            </a:r>
            <a:r>
              <a:rPr lang="en-US" dirty="0" smtClean="0"/>
              <a:t>&amp; carry </a:t>
            </a:r>
            <a:r>
              <a:rPr lang="en-US" dirty="0"/>
              <a:t>out traditional uses is </a:t>
            </a:r>
            <a:r>
              <a:rPr lang="en-US" dirty="0" smtClean="0"/>
              <a:t>potentially adversely impacted” &amp; schedule </a:t>
            </a:r>
            <a:r>
              <a:rPr lang="en-US" dirty="0"/>
              <a:t>of public </a:t>
            </a:r>
            <a:r>
              <a:rPr lang="en-US" dirty="0" smtClean="0"/>
              <a:t>&amp; First </a:t>
            </a:r>
            <a:r>
              <a:rPr lang="en-US" dirty="0"/>
              <a:t>Nations </a:t>
            </a:r>
            <a:r>
              <a:rPr lang="en-US" dirty="0" smtClean="0"/>
              <a:t>&amp; Métis </a:t>
            </a:r>
            <a:r>
              <a:rPr lang="en-US" dirty="0"/>
              <a:t>community information sessions </a:t>
            </a:r>
            <a:r>
              <a:rPr lang="en-US" dirty="0" smtClean="0"/>
              <a:t>during period </a:t>
            </a:r>
            <a:r>
              <a:rPr lang="en-US" dirty="0"/>
              <a:t>of </a:t>
            </a:r>
            <a:r>
              <a:rPr lang="en-US" dirty="0" smtClean="0"/>
              <a:t>forest </a:t>
            </a:r>
            <a:r>
              <a:rPr lang="en-US" dirty="0" err="1" smtClean="0"/>
              <a:t>mgmt</a:t>
            </a:r>
            <a:r>
              <a:rPr lang="en-US" dirty="0" smtClean="0"/>
              <a:t> planning</a:t>
            </a:r>
          </a:p>
          <a:p>
            <a:r>
              <a:rPr lang="en-US" dirty="0"/>
              <a:t>First Nations &amp; Metis Consultation Policy </a:t>
            </a:r>
            <a:r>
              <a:rPr lang="en-US" dirty="0" smtClean="0"/>
              <a:t>Framework,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Alberta </a:t>
            </a:r>
            <a:r>
              <a:rPr lang="en-US" sz="2400" dirty="0" smtClean="0"/>
              <a:t>(Cardinal, Laidlaw, Ross)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Historic treaties, </a:t>
            </a:r>
            <a:r>
              <a:rPr lang="en-US" dirty="0" err="1" smtClean="0"/>
              <a:t>Mikisew</a:t>
            </a:r>
            <a:r>
              <a:rPr lang="en-US" dirty="0" smtClean="0"/>
              <a:t> 2005</a:t>
            </a:r>
          </a:p>
          <a:p>
            <a:r>
              <a:rPr lang="en-US" dirty="0" smtClean="0"/>
              <a:t>Forests Act, 2000—no mention of Aboriginal peoples</a:t>
            </a:r>
          </a:p>
          <a:p>
            <a:r>
              <a:rPr lang="en-US" dirty="0" smtClean="0"/>
              <a:t>AB </a:t>
            </a:r>
            <a:r>
              <a:rPr lang="en-US" dirty="0" err="1" smtClean="0"/>
              <a:t>Env</a:t>
            </a:r>
            <a:r>
              <a:rPr lang="en-US" dirty="0" smtClean="0"/>
              <a:t> &amp; Sustainable Resource Dev (ESRD): “Alberta </a:t>
            </a:r>
            <a:r>
              <a:rPr lang="en-US" dirty="0"/>
              <a:t>owns all timber located on provincial Public </a:t>
            </a:r>
            <a:r>
              <a:rPr lang="en-US" dirty="0" smtClean="0"/>
              <a:t>lands”</a:t>
            </a:r>
          </a:p>
          <a:p>
            <a:r>
              <a:rPr lang="en-US" dirty="0"/>
              <a:t>Alberta Land Stewardship Act, SA </a:t>
            </a:r>
            <a:r>
              <a:rPr lang="en-US" dirty="0" smtClean="0"/>
              <a:t>2009—regional planning; no consultation</a:t>
            </a:r>
          </a:p>
          <a:p>
            <a:r>
              <a:rPr lang="en-US" dirty="0" smtClean="0"/>
              <a:t>Government </a:t>
            </a:r>
            <a:r>
              <a:rPr lang="en-US" dirty="0"/>
              <a:t>of </a:t>
            </a:r>
            <a:r>
              <a:rPr lang="en-US" dirty="0" smtClean="0"/>
              <a:t>AB’s </a:t>
            </a:r>
            <a:r>
              <a:rPr lang="en-US" dirty="0"/>
              <a:t>Policy on Consultation with First Nations on Land </a:t>
            </a:r>
            <a:r>
              <a:rPr lang="en-US" dirty="0" smtClean="0"/>
              <a:t>&amp; Natural </a:t>
            </a:r>
            <a:r>
              <a:rPr lang="en-US" dirty="0"/>
              <a:t>Resource </a:t>
            </a:r>
            <a:r>
              <a:rPr lang="en-US" dirty="0" err="1" smtClean="0"/>
              <a:t>Mgmt</a:t>
            </a:r>
            <a:r>
              <a:rPr lang="en-US" dirty="0" smtClean="0"/>
              <a:t>, 2013 &amp; Guidelines</a:t>
            </a:r>
            <a:r>
              <a:rPr lang="en-US" dirty="0"/>
              <a:t> on Consultation with First Nations on Land </a:t>
            </a:r>
            <a:r>
              <a:rPr lang="en-US" dirty="0" smtClean="0"/>
              <a:t>&amp; Natural </a:t>
            </a:r>
            <a:r>
              <a:rPr lang="en-US" dirty="0"/>
              <a:t>Resource </a:t>
            </a:r>
            <a:r>
              <a:rPr lang="en-US" dirty="0" err="1" smtClean="0"/>
              <a:t>Mgmt</a:t>
            </a:r>
            <a:r>
              <a:rPr lang="en-US" dirty="0" smtClean="0"/>
              <a:t>, July 2014—mainly operational (roads, plans, burns, herbicides), but also Forest Management Agreements &amp; quotas</a:t>
            </a:r>
          </a:p>
          <a:p>
            <a:r>
              <a:rPr lang="en-US" dirty="0"/>
              <a:t>Aboriginal Consultation </a:t>
            </a:r>
            <a:r>
              <a:rPr lang="en-US" dirty="0" smtClean="0"/>
              <a:t>Office</a:t>
            </a:r>
          </a:p>
          <a:p>
            <a:r>
              <a:rPr lang="en-US" dirty="0" smtClean="0"/>
              <a:t>Aboriginal Consultation Levy Act, 2013</a:t>
            </a:r>
          </a:p>
          <a:p>
            <a:r>
              <a:rPr lang="en-US" dirty="0"/>
              <a:t> </a:t>
            </a:r>
            <a:r>
              <a:rPr lang="en-US" dirty="0" smtClean="0"/>
              <a:t>First Nations: misunderstanding </a:t>
            </a:r>
            <a:r>
              <a:rPr lang="en-US" dirty="0"/>
              <a:t>of </a:t>
            </a:r>
            <a:r>
              <a:rPr lang="en-US" dirty="0" smtClean="0"/>
              <a:t>Treaties; rigid view of </a:t>
            </a:r>
            <a:r>
              <a:rPr lang="en-US" dirty="0"/>
              <a:t>consultation with short </a:t>
            </a:r>
            <a:r>
              <a:rPr lang="en-US" dirty="0" smtClean="0"/>
              <a:t>deadlines &amp; lack </a:t>
            </a:r>
            <a:r>
              <a:rPr lang="en-US" dirty="0"/>
              <a:t>of </a:t>
            </a:r>
            <a:r>
              <a:rPr lang="en-US" dirty="0" smtClean="0"/>
              <a:t>mechanism</a:t>
            </a:r>
            <a:r>
              <a:rPr lang="en-US" dirty="0"/>
              <a:t>, aside from litigation, </a:t>
            </a:r>
            <a:r>
              <a:rPr lang="en-US" dirty="0" smtClean="0"/>
              <a:t>to influence government’s </a:t>
            </a:r>
            <a:r>
              <a:rPr lang="en-US" dirty="0"/>
              <a:t>assessment of </a:t>
            </a:r>
            <a:r>
              <a:rPr lang="en-US" dirty="0" smtClean="0"/>
              <a:t>adequacy </a:t>
            </a:r>
            <a:r>
              <a:rPr lang="en-US" dirty="0"/>
              <a:t>of consultation or </a:t>
            </a:r>
            <a:r>
              <a:rPr lang="en-US" dirty="0" smtClean="0"/>
              <a:t>accommodation</a:t>
            </a:r>
          </a:p>
        </p:txBody>
      </p:sp>
    </p:spTree>
    <p:extLst>
      <p:ext uri="{BB962C8B-B14F-4D97-AF65-F5344CB8AC3E}">
        <p14:creationId xmlns:p14="http://schemas.microsoft.com/office/powerpoint/2010/main" val="29671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British Columbia </a:t>
            </a:r>
            <a:r>
              <a:rPr lang="en-US" sz="2400" dirty="0" smtClean="0"/>
              <a:t>(</a:t>
            </a:r>
            <a:r>
              <a:rPr lang="en-US" sz="2400" dirty="0" err="1" smtClean="0"/>
              <a:t>Lyall</a:t>
            </a:r>
            <a:r>
              <a:rPr lang="en-US" sz="2400" dirty="0" smtClean="0"/>
              <a:t>, </a:t>
            </a:r>
            <a:r>
              <a:rPr lang="en-US" sz="2400" dirty="0" err="1" smtClean="0"/>
              <a:t>Perreault</a:t>
            </a:r>
            <a:r>
              <a:rPr lang="en-US" sz="24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543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Douglas historic treaties, Treaty 8</a:t>
            </a:r>
          </a:p>
          <a:p>
            <a:r>
              <a:rPr lang="en-US" dirty="0" smtClean="0"/>
              <a:t>Aboriginal title lands—BC Treaty Commission 1992-</a:t>
            </a:r>
          </a:p>
          <a:p>
            <a:r>
              <a:rPr lang="en-US" dirty="0" smtClean="0"/>
              <a:t>Tenure: Forest Resource Agreements, Forest Tenure Opportunities Agreements (FTOA)—short term, not replaceable, jobs; replaced by </a:t>
            </a:r>
            <a:r>
              <a:rPr lang="en-US" dirty="0"/>
              <a:t>Forest Consultation &amp; Revenue Sharing </a:t>
            </a:r>
            <a:r>
              <a:rPr lang="en-US" dirty="0" smtClean="0"/>
              <a:t>Agreements (over 100 signed, but many not implemented)—subject to wood supply; revenue sharing 3% of stumpage; First Nations have no say in formula—duty to consult fulfilled?</a:t>
            </a:r>
          </a:p>
          <a:p>
            <a:r>
              <a:rPr lang="en-US" dirty="0" smtClean="0"/>
              <a:t>First Nations Woodland </a:t>
            </a:r>
            <a:r>
              <a:rPr lang="en-US" dirty="0" err="1" smtClean="0"/>
              <a:t>Licences</a:t>
            </a:r>
            <a:r>
              <a:rPr lang="en-US" dirty="0" smtClean="0"/>
              <a:t>—larger area, 25-99 </a:t>
            </a:r>
            <a:r>
              <a:rPr lang="en-US" dirty="0" err="1" smtClean="0"/>
              <a:t>yrs</a:t>
            </a:r>
            <a:r>
              <a:rPr lang="en-US" dirty="0" smtClean="0"/>
              <a:t>—only 2; subject to having FTOA, wood supply, Ministerial approval</a:t>
            </a:r>
          </a:p>
          <a:p>
            <a:r>
              <a:rPr lang="en-US" dirty="0" smtClean="0"/>
              <a:t>Constrained by Forest &amp; Range Practices Act, 2004 &amp; Forest Act—no guidance on protection of cultural values except for CMT</a:t>
            </a:r>
          </a:p>
          <a:p>
            <a:r>
              <a:rPr lang="en-US" dirty="0" err="1" smtClean="0"/>
              <a:t>Tsilhqot’in</a:t>
            </a:r>
            <a:r>
              <a:rPr lang="en-US" dirty="0" smtClean="0"/>
              <a:t>: BC </a:t>
            </a:r>
            <a:r>
              <a:rPr lang="en-US" dirty="0"/>
              <a:t>should come up with a new definition of sustainability in its planning to consider Aboriginal rights</a:t>
            </a:r>
          </a:p>
        </p:txBody>
      </p:sp>
    </p:spTree>
    <p:extLst>
      <p:ext uri="{BB962C8B-B14F-4D97-AF65-F5344CB8AC3E}">
        <p14:creationId xmlns:p14="http://schemas.microsoft.com/office/powerpoint/2010/main" val="30338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371</TotalTime>
  <Words>1034</Words>
  <Application>Microsoft Office PowerPoint</Application>
  <PresentationFormat>On-screen Show (4:3)</PresentationFormat>
  <Paragraphs>121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Provincial Policies, Aboriginal Rights &amp; Forest Management</vt:lpstr>
      <vt:lpstr>PowerPoint Presentation</vt:lpstr>
      <vt:lpstr>New Brunswick (Wyatt)</vt:lpstr>
      <vt:lpstr>Quebec</vt:lpstr>
      <vt:lpstr>Ontario (Smith)</vt:lpstr>
      <vt:lpstr>Manitoba (Anderson)</vt:lpstr>
      <vt:lpstr>Saskatchewan (Gillis)</vt:lpstr>
      <vt:lpstr>Alberta (Cardinal, Laidlaw, Ross)</vt:lpstr>
      <vt:lpstr>British Columbia (Lyall, Perreault)</vt:lpstr>
      <vt:lpstr>Conclusions &amp; Common Themes</vt:lpstr>
      <vt:lpstr>International &amp; National Perspectives on Aboriginal Rights &amp; Forest Management</vt:lpstr>
      <vt:lpstr>Tenure growing across Canada</vt:lpstr>
      <vt:lpstr>PowerPoint Presentation</vt:lpstr>
      <vt:lpstr>Tenure growing across Canada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Provincial Policies, Aboriginal Rights &amp; Forest Management</dc:title>
  <dc:creator>owner</dc:creator>
  <cp:lastModifiedBy>User</cp:lastModifiedBy>
  <cp:revision>48</cp:revision>
  <dcterms:created xsi:type="dcterms:W3CDTF">2014-12-02T16:02:46Z</dcterms:created>
  <dcterms:modified xsi:type="dcterms:W3CDTF">2014-12-03T20:16:32Z</dcterms:modified>
</cp:coreProperties>
</file>